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64" r:id="rId5"/>
    <p:sldId id="265" r:id="rId6"/>
    <p:sldId id="274" r:id="rId7"/>
    <p:sldId id="276" r:id="rId8"/>
    <p:sldId id="275" r:id="rId9"/>
    <p:sldId id="277" r:id="rId10"/>
    <p:sldId id="278" r:id="rId11"/>
    <p:sldId id="279" r:id="rId12"/>
    <p:sldId id="280" r:id="rId13"/>
    <p:sldId id="281" r:id="rId14"/>
    <p:sldId id="27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8D"/>
    <a:srgbClr val="33D5EE"/>
    <a:srgbClr val="2BC6EF"/>
    <a:srgbClr val="449DF7"/>
    <a:srgbClr val="FEF150"/>
    <a:srgbClr val="605F61"/>
    <a:srgbClr val="D5C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6"/>
    <p:restoredTop sz="94651"/>
  </p:normalViewPr>
  <p:slideViewPr>
    <p:cSldViewPr snapToGrid="0" snapToObjects="1">
      <p:cViewPr varScale="1">
        <p:scale>
          <a:sx n="71" d="100"/>
          <a:sy n="71" d="100"/>
        </p:scale>
        <p:origin x="54" y="5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2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11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0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84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65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55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3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11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81A64-5FFD-6F4E-8C09-58FEB1BAF0F9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468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214584" y="3259064"/>
            <a:ext cx="11629016" cy="335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设计师：</a:t>
            </a:r>
            <a:r>
              <a:rPr kumimoji="1" lang="en-US" altLang="zh-CN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Maggie</a:t>
            </a:r>
            <a:endParaRPr kumimoji="1" lang="zh-CN" altLang="en-US" sz="1400" spc="3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214583" y="2013852"/>
            <a:ext cx="1162901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万达凯蒂奥澜湾</a:t>
            </a:r>
            <a:r>
              <a:rPr lang="en-US" altLang="zh-CN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3</a:t>
            </a:r>
            <a:r>
              <a:rPr lang="zh-CN" altLang="en-US" sz="4000" dirty="0">
                <a:latin typeface="PingFang HK" panose="020B0400000000000000" pitchFamily="34" charset="-120"/>
                <a:ea typeface="PingFang HK" panose="020B0400000000000000" pitchFamily="34" charset="-120"/>
              </a:rPr>
              <a:t>期</a:t>
            </a:r>
            <a:endParaRPr kumimoji="1"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2A3B51C-7FCD-4847-9FF6-2DAB75BC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2" y="5048034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3" y="831272"/>
            <a:ext cx="7631085" cy="50873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AFC2179-877E-4E42-A08A-BE6605BE865B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BDC2DF3-35D3-E144-B958-94E1DDC50F6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C34194A2-6612-5A46-97D6-461728F5B9AF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4A5B70B7-2446-8F46-85E7-6E08D2D1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1ADC3A26-EFA5-0346-A6B7-B2EDB07BF73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3E21565-837D-7348-AD39-7022B521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4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47" y="2226884"/>
            <a:ext cx="4186838" cy="2791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8759334-59FF-8F44-AD48-A72A0756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8" r="5238" b="11188"/>
          <a:stretch/>
        </p:blipFill>
        <p:spPr>
          <a:xfrm>
            <a:off x="7748328" y="2226884"/>
            <a:ext cx="4443672" cy="27912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B9134F47-D2DE-0848-9AB5-1A2BB1138E4E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2FF92C49-AAB5-B146-88DA-3E8D97791E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7EB00BDA-B02E-5345-B1E0-26C147166B56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B767A23D-74CE-9442-826A-AFE135D9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465C7172-567E-3048-842B-C6F43B48E10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554BAE3-FC2B-7544-9615-4377D3EC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9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658BF034-DEFE-5942-BEB3-4BE7255E842D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6962CB0E-4AEF-9A40-9A5C-C60F21FA5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6872D2F8-5342-064F-9451-3E5FF4C74590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b="7779"/>
          <a:stretch/>
        </p:blipFill>
        <p:spPr>
          <a:xfrm>
            <a:off x="3477972" y="1833004"/>
            <a:ext cx="3287653" cy="3293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7"/>
          <a:stretch/>
        </p:blipFill>
        <p:spPr>
          <a:xfrm>
            <a:off x="6945003" y="1833004"/>
            <a:ext cx="5246997" cy="3293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B923ED5-9DA0-6645-9E27-E121AC506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0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3" b="7779"/>
          <a:stretch/>
        </p:blipFill>
        <p:spPr>
          <a:xfrm>
            <a:off x="3709512" y="1994325"/>
            <a:ext cx="2578012" cy="2582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347"/>
          <a:stretch/>
        </p:blipFill>
        <p:spPr>
          <a:xfrm>
            <a:off x="6410063" y="1962436"/>
            <a:ext cx="2610551" cy="258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0311C2D-7EFA-5E4E-B7BC-261412AC5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2" r="10161"/>
          <a:stretch/>
        </p:blipFill>
        <p:spPr>
          <a:xfrm>
            <a:off x="9143153" y="1962436"/>
            <a:ext cx="2699714" cy="26059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1C517ECF-E6F4-5249-B6FC-234E46FCD17F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4CF6F24-D8B1-3E40-AEE5-36012A748176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68298905-1A51-084F-9ECE-B9E7CCB420C7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43F1F8FF-2B25-BD45-B1DC-24D4CD95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9CDDD572-28D2-B445-82DB-C35099D8B403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4526001A-7C34-1A4A-A923-97EF07ED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04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4573148" y="4536961"/>
            <a:ext cx="2824048" cy="283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400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扫描二维码查看全屋漫游图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3807461" y="1166970"/>
            <a:ext cx="4355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Thanks for watching</a:t>
            </a:r>
            <a:endParaRPr kumimoji="1" lang="zh-CN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CDBB1E2-D09B-8144-A9C0-8FB4294506CF}"/>
              </a:ext>
            </a:extLst>
          </p:cNvPr>
          <p:cNvSpPr/>
          <p:nvPr/>
        </p:nvSpPr>
        <p:spPr>
          <a:xfrm>
            <a:off x="4843222" y="2115078"/>
            <a:ext cx="2181661" cy="218166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658C069-B9D5-0E4F-848B-4989CD66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4924DF0-7F1A-0F44-8E4A-A383420E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38" y="2194294"/>
            <a:ext cx="2023229" cy="20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1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0" b="7234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AB31D1E-556D-0146-B756-52B84C8A9853}"/>
              </a:ext>
            </a:extLst>
          </p:cNvPr>
          <p:cNvSpPr txBox="1"/>
          <p:nvPr/>
        </p:nvSpPr>
        <p:spPr>
          <a:xfrm>
            <a:off x="3807461" y="2692533"/>
            <a:ext cx="4355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Thanks for watching</a:t>
            </a:r>
            <a:endParaRPr kumimoji="1" lang="zh-CN" altLang="en-US" sz="4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D4B0721-CF3F-B448-B459-4E706E28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29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07947318-C864-534E-8C8B-D2691510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t="2380" r="12650" b="-1781"/>
          <a:stretch/>
        </p:blipFill>
        <p:spPr>
          <a:xfrm>
            <a:off x="0" y="0"/>
            <a:ext cx="6431495" cy="6983093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BF887A90-4225-0D41-97AF-06B947DB12EF}"/>
              </a:ext>
            </a:extLst>
          </p:cNvPr>
          <p:cNvSpPr/>
          <p:nvPr/>
        </p:nvSpPr>
        <p:spPr>
          <a:xfrm>
            <a:off x="215" y="0"/>
            <a:ext cx="643128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1362625" y="2077346"/>
            <a:ext cx="2395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solidFill>
                  <a:schemeClr val="tx1">
                    <a:lumMod val="95000"/>
                  </a:schemeClr>
                </a:solidFill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Content</a:t>
            </a:r>
            <a:endParaRPr kumimoji="1" lang="zh-CN" altLang="en-US" sz="4000" b="1" spc="300" dirty="0">
              <a:solidFill>
                <a:schemeClr val="tx1">
                  <a:lumMod val="95000"/>
                </a:schemeClr>
              </a:solidFill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9DB1F47-0D15-8147-8C3A-82392A21D78B}"/>
              </a:ext>
            </a:extLst>
          </p:cNvPr>
          <p:cNvSpPr txBox="1"/>
          <p:nvPr/>
        </p:nvSpPr>
        <p:spPr>
          <a:xfrm>
            <a:off x="7399112" y="222363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设计说明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F92F2FC-1BDB-BB44-A7C7-C2B60A407DD7}"/>
              </a:ext>
            </a:extLst>
          </p:cNvPr>
          <p:cNvSpPr txBox="1"/>
          <p:nvPr/>
        </p:nvSpPr>
        <p:spPr>
          <a:xfrm>
            <a:off x="7399112" y="2726940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89FD4F1-706E-114C-A014-26045F643583}"/>
              </a:ext>
            </a:extLst>
          </p:cNvPr>
          <p:cNvSpPr txBox="1"/>
          <p:nvPr/>
        </p:nvSpPr>
        <p:spPr>
          <a:xfrm>
            <a:off x="7399112" y="32302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solidFill>
                  <a:schemeClr val="tx1">
                    <a:lumMod val="8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效果展示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CFF57B9B-8A0D-4345-89D1-74231B930D82}"/>
              </a:ext>
            </a:extLst>
          </p:cNvPr>
          <p:cNvSpPr txBox="1"/>
          <p:nvPr/>
        </p:nvSpPr>
        <p:spPr>
          <a:xfrm>
            <a:off x="7224358" y="4783996"/>
            <a:ext cx="2697703" cy="155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Gradually enhance the value perception of Chinese consumers for home taste.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247C848D-EF73-F845-85FC-B81CD6DDDC05}"/>
              </a:ext>
            </a:extLst>
          </p:cNvPr>
          <p:cNvSpPr/>
          <p:nvPr/>
        </p:nvSpPr>
        <p:spPr>
          <a:xfrm>
            <a:off x="7315335" y="23479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5A3ABB3F-2D42-6F46-A6AF-AECA5E85FBF7}"/>
              </a:ext>
            </a:extLst>
          </p:cNvPr>
          <p:cNvSpPr/>
          <p:nvPr/>
        </p:nvSpPr>
        <p:spPr>
          <a:xfrm>
            <a:off x="7315335" y="2860632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B90CA6C1-A268-D248-9E9F-25FA6B96616A}"/>
              </a:ext>
            </a:extLst>
          </p:cNvPr>
          <p:cNvSpPr/>
          <p:nvPr/>
        </p:nvSpPr>
        <p:spPr>
          <a:xfrm>
            <a:off x="7315335" y="33766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0344729D-B66F-CE45-9A13-9E7A2881DF3A}"/>
              </a:ext>
            </a:extLst>
          </p:cNvPr>
          <p:cNvSpPr txBox="1"/>
          <p:nvPr/>
        </p:nvSpPr>
        <p:spPr>
          <a:xfrm>
            <a:off x="1362625" y="276443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目录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0A806E1C-41A8-E34F-954A-6B88726F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3C308BA-B69D-F84F-BCBC-FCAAEFB3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" t="13323" r="3075" b="15185"/>
          <a:stretch/>
        </p:blipFill>
        <p:spPr>
          <a:xfrm>
            <a:off x="0" y="0"/>
            <a:ext cx="12401551" cy="697635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BE49DE27-71D6-324A-824E-AF0207A6AC1D}"/>
              </a:ext>
            </a:extLst>
          </p:cNvPr>
          <p:cNvSpPr/>
          <p:nvPr/>
        </p:nvSpPr>
        <p:spPr>
          <a:xfrm>
            <a:off x="215" y="-1"/>
            <a:ext cx="12401336" cy="6976351"/>
          </a:xfrm>
          <a:prstGeom prst="rect">
            <a:avLst/>
          </a:prstGeom>
          <a:solidFill>
            <a:schemeClr val="dk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4724816" y="1331863"/>
            <a:ext cx="3340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description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3DF3DCF-FF5A-BC47-AD09-2E0812DC9A51}"/>
              </a:ext>
            </a:extLst>
          </p:cNvPr>
          <p:cNvSpPr/>
          <p:nvPr/>
        </p:nvSpPr>
        <p:spPr>
          <a:xfrm>
            <a:off x="987560" y="3151524"/>
            <a:ext cx="10426429" cy="35047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玄关设计，裂纹玻璃与黑胡桃木台座相配合，显得十分优雅时尚。设计要超前，本居室在餐具和次卧室均采用溢晶电视，安装高度为</a:t>
            </a:r>
            <a:r>
              <a:rPr lang="en-US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1.3</a:t>
            </a:r>
            <a:r>
              <a:rPr lang="en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m</a:t>
            </a: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左右。正好是坐在餐椅上人的视线高度。在餐厅和客厅之间的墙面做一个景点，设计了四个</a:t>
            </a:r>
            <a:r>
              <a:rPr lang="en-US" altLang="zh-CN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50*180 </a:t>
            </a:r>
            <a:r>
              <a:rPr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到顶的黑胡木柱，用清玻璃分四层布置，玻璃板的最上方设置冷光射灯直通每层玻璃层板，玻璃板上放置些工艺美术品，异常耀眼夺目。 厨房卫生间均按现代，舒适，卫生，环保标准进行设计。</a:t>
            </a:r>
            <a:endParaRPr kumimoji="1" lang="zh-CN" altLang="en-US" sz="14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919D9ED-67A2-1F45-8D61-0FE5E9B5F4A4}"/>
              </a:ext>
            </a:extLst>
          </p:cNvPr>
          <p:cNvSpPr txBox="1"/>
          <p:nvPr/>
        </p:nvSpPr>
        <p:spPr>
          <a:xfrm>
            <a:off x="5841307" y="20397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HK" panose="020B0400000000000000" pitchFamily="34" charset="-120"/>
                <a:ea typeface="PingFang HK" panose="020B0400000000000000" pitchFamily="34" charset="-120"/>
              </a:rPr>
              <a:t>设计说明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5D75879-6068-E54B-B2F6-52C9F34F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B13B1DD-929E-DB45-94CC-1A864945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57267B5B-5101-3846-A7BD-F52094565B28}"/>
              </a:ext>
            </a:extLst>
          </p:cNvPr>
          <p:cNvSpPr txBox="1"/>
          <p:nvPr/>
        </p:nvSpPr>
        <p:spPr>
          <a:xfrm>
            <a:off x="1021664" y="1984514"/>
            <a:ext cx="1369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plan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7F769CC-189E-A044-8600-4190D7B2B026}"/>
              </a:ext>
            </a:extLst>
          </p:cNvPr>
          <p:cNvSpPr txBox="1"/>
          <p:nvPr/>
        </p:nvSpPr>
        <p:spPr>
          <a:xfrm>
            <a:off x="1021664" y="26324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C9970F-7B29-B043-A135-C82894D2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576" y="2456928"/>
            <a:ext cx="1440000" cy="2354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8466EAE8-924E-3445-812D-5212C5DB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45" y="2030118"/>
            <a:ext cx="1440000" cy="3260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9917D228-8CD8-9447-8D6B-295DC8B9A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576" y="4329234"/>
            <a:ext cx="1440000" cy="33628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AA34CB05-6C89-D346-A961-B4A71610A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86" y="4497378"/>
            <a:ext cx="1440000" cy="3260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C4E3BA62-97EF-A443-A87A-587EA4C67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02" y="3380043"/>
            <a:ext cx="1440000" cy="32603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A435AD5E-3C9A-1D47-842C-83598A69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202" y="3001772"/>
            <a:ext cx="1440000" cy="3260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73E13921-B9C2-8646-803D-6E3D0BC1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576" y="5568114"/>
            <a:ext cx="1440000" cy="33628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0D870C48-96FE-7943-8169-F3376D8B1BD0}"/>
              </a:ext>
            </a:extLst>
          </p:cNvPr>
          <p:cNvSpPr txBox="1"/>
          <p:nvPr/>
        </p:nvSpPr>
        <p:spPr>
          <a:xfrm>
            <a:off x="1021664" y="3249337"/>
            <a:ext cx="2697703" cy="155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kumimoji="1" lang="en" altLang="zh-CN" sz="800" dirty="0">
                <a:solidFill>
                  <a:schemeClr val="bg1">
                    <a:lumMod val="65000"/>
                    <a:lumOff val="35000"/>
                  </a:schemeClr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Gradually enhance the value perception of Chinese consumers for home taste.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6E94961B-502A-A142-B3D2-BACF6BB2768E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EA7719AE-DF97-D148-9EE4-C6D52DDF8660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BC3B80B6-5D9F-744A-9602-68E1043DCCBC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4" name="三角形 3">
                <a:extLst>
                  <a:ext uri="{FF2B5EF4-FFF2-40B4-BE49-F238E27FC236}">
                    <a16:creationId xmlns:a16="http://schemas.microsoft.com/office/drawing/2014/main" xmlns="" id="{A8A84902-923D-E64F-8E23-81812F742B59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xmlns="" id="{20539417-04B1-2749-B667-CABA6664BCB6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xmlns="" id="{82D5368E-F696-2E40-9BB5-30FCC00C13C9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15FF3FFA-E945-864E-86EB-95893C2C2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6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aeration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平面方案</a:t>
            </a:r>
            <a:r>
              <a:rPr kumimoji="1" lang="en-US" altLang="zh-CN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pc="3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通风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57F2A293-7E51-7243-ACB4-3E6FB466369A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DE437384-B75B-B843-A24A-A8EF3848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65" y="837921"/>
            <a:ext cx="228600" cy="977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59A35E89-CBFC-124A-91AD-68E57BD8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90" y="837921"/>
            <a:ext cx="228600" cy="9779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2C69D254-BC64-0C4A-A11B-C128679A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7" y="837921"/>
            <a:ext cx="228600" cy="9779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81EE6BAC-398B-F549-A996-794EBB28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17" y="4937969"/>
            <a:ext cx="228600" cy="977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9901490A-868F-D546-91B4-45816814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60" y="5237514"/>
            <a:ext cx="228600" cy="9779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0CFFD42-5850-684F-BC22-FB3329D2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6" y="4937969"/>
            <a:ext cx="228600" cy="977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7D083D85-BE29-DF4E-A248-010D2642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64044">
            <a:off x="5929372" y="2512822"/>
            <a:ext cx="228600" cy="9779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BA0755F8-CA90-E344-AE1D-E66EE030FF4D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00893FA9-1AF7-8C43-AE0D-68795B45401C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8204AFA6-F60A-8C4A-8F0F-73B465C44AD3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0" name="三角形 49">
                <a:extLst>
                  <a:ext uri="{FF2B5EF4-FFF2-40B4-BE49-F238E27FC236}">
                    <a16:creationId xmlns:a16="http://schemas.microsoft.com/office/drawing/2014/main" xmlns="" id="{1D6CEC57-59B4-8546-BB87-823FF0B4D29B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xmlns="" id="{7E663819-C497-714F-86A5-0177A2893BD0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xmlns="" id="{AC14649C-F90B-7742-A2B5-8955555546C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7A55F1A-7BCB-4D47-A112-08A1E455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96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03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lighting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采光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2139148-5E45-1B41-9C50-6AF2C173A7C9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C9BCAA6-0C08-B34F-B0E0-55FA2699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58" y="742593"/>
            <a:ext cx="290682" cy="290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ECBD2071-B008-C742-B1DE-05F024C6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1033275"/>
            <a:ext cx="290682" cy="2906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C1E1DBC-2D03-5E4F-83C9-190159E9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74" y="1033275"/>
            <a:ext cx="290682" cy="2906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D8B43C43-4C98-8843-B06C-BFBFF0DB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528" y="5523213"/>
            <a:ext cx="290682" cy="29068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3A487BBA-C892-7F46-A96F-120F71C2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6062119"/>
            <a:ext cx="290682" cy="2906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A06BBDCB-293B-0147-9ED2-C74C8FD9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28" y="5523213"/>
            <a:ext cx="290682" cy="29068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B105C284-6C89-1048-A614-9AC45D19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67" y="2693130"/>
            <a:ext cx="290682" cy="29068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E9B9075F-63CD-D746-98C8-6083AD023DA9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DEC666BF-1673-5B47-8001-AB0B8A89CABD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CE0ACA95-EAE7-394C-A012-2504A7BFA00B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41" name="三角形 40">
                <a:extLst>
                  <a:ext uri="{FF2B5EF4-FFF2-40B4-BE49-F238E27FC236}">
                    <a16:creationId xmlns:a16="http://schemas.microsoft.com/office/drawing/2014/main" xmlns="" id="{412B47F6-2106-294A-B398-9854BEA6A3E7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三角形 41">
                <a:extLst>
                  <a:ext uri="{FF2B5EF4-FFF2-40B4-BE49-F238E27FC236}">
                    <a16:creationId xmlns:a16="http://schemas.microsoft.com/office/drawing/2014/main" xmlns="" id="{BF4484B2-E036-8441-83BA-D964CAF2042E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8EC72F4E-AB9B-9242-AF0A-3F11C7243E9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E5D068AB-78F6-2D4A-838C-1D82B5B39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68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968273" y="1661517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Moving line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968273" y="2309443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行走动线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B2139148-5E45-1B41-9C50-6AF2C173A7C9}"/>
              </a:ext>
            </a:extLst>
          </p:cNvPr>
          <p:cNvSpPr/>
          <p:nvPr/>
        </p:nvSpPr>
        <p:spPr>
          <a:xfrm>
            <a:off x="968273" y="3032509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70E99A4E-CD9D-894C-B614-A098BD7D490C}"/>
              </a:ext>
            </a:extLst>
          </p:cNvPr>
          <p:cNvSpPr/>
          <p:nvPr/>
        </p:nvSpPr>
        <p:spPr>
          <a:xfrm>
            <a:off x="8258868" y="4627298"/>
            <a:ext cx="144000" cy="144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46CC3D0-57C1-3F4E-B3ED-148264D50B19}"/>
              </a:ext>
            </a:extLst>
          </p:cNvPr>
          <p:cNvSpPr/>
          <p:nvPr/>
        </p:nvSpPr>
        <p:spPr>
          <a:xfrm>
            <a:off x="8330868" y="3821228"/>
            <a:ext cx="2340623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6681FFE-64C5-E646-817F-5CDF9AA02EB2}"/>
              </a:ext>
            </a:extLst>
          </p:cNvPr>
          <p:cNvSpPr/>
          <p:nvPr/>
        </p:nvSpPr>
        <p:spPr>
          <a:xfrm rot="5400000">
            <a:off x="7904433" y="4254863"/>
            <a:ext cx="86007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1233D616-9350-774B-B97B-B0A094D6740F}"/>
              </a:ext>
            </a:extLst>
          </p:cNvPr>
          <p:cNvSpPr/>
          <p:nvPr/>
        </p:nvSpPr>
        <p:spPr>
          <a:xfrm>
            <a:off x="10671491" y="3758228"/>
            <a:ext cx="144000" cy="144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xmlns="" id="{F850E74A-4078-DD45-B40A-252AD9793D7A}"/>
              </a:ext>
            </a:extLst>
          </p:cNvPr>
          <p:cNvSpPr/>
          <p:nvPr/>
        </p:nvSpPr>
        <p:spPr>
          <a:xfrm>
            <a:off x="7432860" y="3583355"/>
            <a:ext cx="144000" cy="144000"/>
          </a:xfrm>
          <a:prstGeom prst="round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787408AC-9E79-8E42-90DE-1C7D01B875AA}"/>
              </a:ext>
            </a:extLst>
          </p:cNvPr>
          <p:cNvSpPr/>
          <p:nvPr/>
        </p:nvSpPr>
        <p:spPr>
          <a:xfrm rot="5400000">
            <a:off x="6606384" y="2964458"/>
            <a:ext cx="180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6356F529-50B7-CB4C-84F2-6BAC160B0AC8}"/>
              </a:ext>
            </a:extLst>
          </p:cNvPr>
          <p:cNvSpPr/>
          <p:nvPr/>
        </p:nvSpPr>
        <p:spPr>
          <a:xfrm>
            <a:off x="7160784" y="2078858"/>
            <a:ext cx="36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017E76EB-4CAA-FD4D-AC10-16FB093FCA32}"/>
              </a:ext>
            </a:extLst>
          </p:cNvPr>
          <p:cNvSpPr/>
          <p:nvPr/>
        </p:nvSpPr>
        <p:spPr>
          <a:xfrm>
            <a:off x="7016784" y="202485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B512D3D8-EE19-E241-AE26-B8003AD934E7}"/>
              </a:ext>
            </a:extLst>
          </p:cNvPr>
          <p:cNvSpPr/>
          <p:nvPr/>
        </p:nvSpPr>
        <p:spPr>
          <a:xfrm>
            <a:off x="6994784" y="448329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E1D72B86-DEC6-C04B-9EA8-E862EAE7A0C5}"/>
              </a:ext>
            </a:extLst>
          </p:cNvPr>
          <p:cNvSpPr/>
          <p:nvPr/>
        </p:nvSpPr>
        <p:spPr>
          <a:xfrm>
            <a:off x="7059668" y="3860858"/>
            <a:ext cx="461116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AABA2B30-EA71-B844-88A1-4F2BE3FC9F1B}"/>
              </a:ext>
            </a:extLst>
          </p:cNvPr>
          <p:cNvSpPr/>
          <p:nvPr/>
        </p:nvSpPr>
        <p:spPr>
          <a:xfrm rot="5400000">
            <a:off x="6703268" y="4203878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29BE868E-B4B9-D341-9227-6DA20E02CC37}"/>
              </a:ext>
            </a:extLst>
          </p:cNvPr>
          <p:cNvSpPr/>
          <p:nvPr/>
        </p:nvSpPr>
        <p:spPr>
          <a:xfrm>
            <a:off x="7535556" y="3647166"/>
            <a:ext cx="1728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2618715A-1E81-6D47-86B6-B3D229E79B74}"/>
              </a:ext>
            </a:extLst>
          </p:cNvPr>
          <p:cNvSpPr/>
          <p:nvPr/>
        </p:nvSpPr>
        <p:spPr>
          <a:xfrm>
            <a:off x="9180672" y="4272186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B8D65AEA-759F-FB4D-A890-9A4122D07CEF}"/>
              </a:ext>
            </a:extLst>
          </p:cNvPr>
          <p:cNvSpPr/>
          <p:nvPr/>
        </p:nvSpPr>
        <p:spPr>
          <a:xfrm rot="5400000">
            <a:off x="8889156" y="3992766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07E3F531-6708-3A42-AE95-E901594C2147}"/>
              </a:ext>
            </a:extLst>
          </p:cNvPr>
          <p:cNvSpPr/>
          <p:nvPr/>
        </p:nvSpPr>
        <p:spPr>
          <a:xfrm>
            <a:off x="9119556" y="2673106"/>
            <a:ext cx="144000" cy="144000"/>
          </a:xfrm>
          <a:prstGeom prst="ellipse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9143D099-51CE-5846-A6F3-2CA0399F881B}"/>
              </a:ext>
            </a:extLst>
          </p:cNvPr>
          <p:cNvSpPr/>
          <p:nvPr/>
        </p:nvSpPr>
        <p:spPr>
          <a:xfrm>
            <a:off x="8352333" y="2722373"/>
            <a:ext cx="788688" cy="28800"/>
          </a:xfrm>
          <a:prstGeom prst="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xmlns="" id="{7ACECF35-2D68-E842-8178-594E37BF3E4C}"/>
              </a:ext>
            </a:extLst>
          </p:cNvPr>
          <p:cNvSpPr/>
          <p:nvPr/>
        </p:nvSpPr>
        <p:spPr>
          <a:xfrm>
            <a:off x="8248170" y="2673106"/>
            <a:ext cx="144000" cy="144000"/>
          </a:xfrm>
          <a:prstGeom prst="round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2CE6638-0E0C-174B-AB00-47D7BE89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7" y="4962241"/>
            <a:ext cx="228600" cy="20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16E7BD3-342D-F048-9534-25711A54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87" y="4597768"/>
            <a:ext cx="228600" cy="2032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C0EE7C29-955D-3545-BEFE-6ECF2C21228D}"/>
              </a:ext>
            </a:extLst>
          </p:cNvPr>
          <p:cNvSpPr/>
          <p:nvPr/>
        </p:nvSpPr>
        <p:spPr>
          <a:xfrm>
            <a:off x="1286687" y="4483298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来客动线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51A6B94D-6717-0A46-BE26-12EBF780BB43}"/>
              </a:ext>
            </a:extLst>
          </p:cNvPr>
          <p:cNvSpPr/>
          <p:nvPr/>
        </p:nvSpPr>
        <p:spPr>
          <a:xfrm>
            <a:off x="1286687" y="4870327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居住动线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8AA1408A-62C8-5343-8754-2ADAEF0E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87" y="5367017"/>
            <a:ext cx="228600" cy="2032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35AC050-4089-FF43-92FD-203F70B8B2A4}"/>
              </a:ext>
            </a:extLst>
          </p:cNvPr>
          <p:cNvSpPr/>
          <p:nvPr/>
        </p:nvSpPr>
        <p:spPr>
          <a:xfrm>
            <a:off x="1286687" y="5247670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家务动线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F8DA9824-5565-A147-8310-ADC664F5826F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9BF0DF33-0FA7-0A45-9E33-94F042262071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E0967B25-6975-F045-92F7-6A43A451EA6E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xmlns="" id="{38BB3BBB-80B3-0F4A-911E-612D842E9951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三角形 57">
                <a:extLst>
                  <a:ext uri="{FF2B5EF4-FFF2-40B4-BE49-F238E27FC236}">
                    <a16:creationId xmlns:a16="http://schemas.microsoft.com/office/drawing/2014/main" xmlns="" id="{A8886134-E122-BF41-B4E5-8F1DE27868A6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="" id="{501115EF-813F-AB43-9BED-4192DEF92629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7FE345BF-C852-A641-8C88-AE5FDFC53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division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平面方案</a:t>
            </a:r>
            <a:r>
              <a:rPr kumimoji="1" lang="en-US" altLang="zh-CN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-</a:t>
            </a:r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空间划分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EC4ED54-8ECB-404D-B7DB-DDEC1E156317}"/>
              </a:ext>
            </a:extLst>
          </p:cNvPr>
          <p:cNvGrpSpPr/>
          <p:nvPr/>
        </p:nvGrpSpPr>
        <p:grpSpPr>
          <a:xfrm>
            <a:off x="5848768" y="1113693"/>
            <a:ext cx="4251252" cy="4845663"/>
            <a:chOff x="1799142" y="1022230"/>
            <a:chExt cx="4423997" cy="49213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137C7274-E5B3-334D-8D5E-45FE19B83621}"/>
                </a:ext>
              </a:extLst>
            </p:cNvPr>
            <p:cNvSpPr/>
            <p:nvPr/>
          </p:nvSpPr>
          <p:spPr>
            <a:xfrm>
              <a:off x="2087592" y="1022230"/>
              <a:ext cx="1380228" cy="135494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BA59EAFC-28DE-CA4C-BDA8-83F07848E17E}"/>
                </a:ext>
              </a:extLst>
            </p:cNvPr>
            <p:cNvSpPr/>
            <p:nvPr/>
          </p:nvSpPr>
          <p:spPr>
            <a:xfrm>
              <a:off x="1799143" y="4082155"/>
              <a:ext cx="1500647" cy="13402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F0A8092F-9472-7245-A869-BF23F6657016}"/>
                </a:ext>
              </a:extLst>
            </p:cNvPr>
            <p:cNvSpPr/>
            <p:nvPr/>
          </p:nvSpPr>
          <p:spPr>
            <a:xfrm>
              <a:off x="4768596" y="3991355"/>
              <a:ext cx="1454543" cy="14310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7301C51A-9BB4-C44D-8BAA-2B73ADA826C9}"/>
                </a:ext>
              </a:extLst>
            </p:cNvPr>
            <p:cNvSpPr/>
            <p:nvPr/>
          </p:nvSpPr>
          <p:spPr>
            <a:xfrm>
              <a:off x="1799142" y="3301725"/>
              <a:ext cx="814850" cy="780430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EB88722-6439-2644-9CD5-F8DE191DCCA1}"/>
                </a:ext>
              </a:extLst>
            </p:cNvPr>
            <p:cNvSpPr/>
            <p:nvPr/>
          </p:nvSpPr>
          <p:spPr>
            <a:xfrm>
              <a:off x="2613992" y="3610155"/>
              <a:ext cx="357808" cy="47200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EBACE60D-5D7C-E348-911B-8E3E98A9740F}"/>
                </a:ext>
              </a:extLst>
            </p:cNvPr>
            <p:cNvSpPr/>
            <p:nvPr/>
          </p:nvSpPr>
          <p:spPr>
            <a:xfrm>
              <a:off x="3467819" y="1367510"/>
              <a:ext cx="2077637" cy="2079678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0F16A1EA-8728-1340-9D1B-625F379A6039}"/>
                </a:ext>
              </a:extLst>
            </p:cNvPr>
            <p:cNvSpPr/>
            <p:nvPr/>
          </p:nvSpPr>
          <p:spPr>
            <a:xfrm>
              <a:off x="2092535" y="2377171"/>
              <a:ext cx="1380228" cy="922684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A0E32BCF-EDEE-2943-ACC8-9232B3CB0E45}"/>
                </a:ext>
              </a:extLst>
            </p:cNvPr>
            <p:cNvSpPr/>
            <p:nvPr/>
          </p:nvSpPr>
          <p:spPr>
            <a:xfrm>
              <a:off x="3051961" y="3459352"/>
              <a:ext cx="2926080" cy="528190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2FC49F93-1AC4-E64D-89BE-98E06257999C}"/>
                </a:ext>
              </a:extLst>
            </p:cNvPr>
            <p:cNvSpPr/>
            <p:nvPr/>
          </p:nvSpPr>
          <p:spPr>
            <a:xfrm>
              <a:off x="2593245" y="3262109"/>
              <a:ext cx="421084" cy="348045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AD9727AD-BEC9-9F41-90A6-8E7B9E692CBE}"/>
                </a:ext>
              </a:extLst>
            </p:cNvPr>
            <p:cNvSpPr/>
            <p:nvPr/>
          </p:nvSpPr>
          <p:spPr>
            <a:xfrm>
              <a:off x="3006587" y="3262110"/>
              <a:ext cx="461233" cy="185077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8335D44A-87A5-824C-8A36-1DF960297F4C}"/>
                </a:ext>
              </a:extLst>
            </p:cNvPr>
            <p:cNvSpPr/>
            <p:nvPr/>
          </p:nvSpPr>
          <p:spPr>
            <a:xfrm>
              <a:off x="3253686" y="3975379"/>
              <a:ext cx="1514910" cy="1968222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E8F8B55E-A26F-9E45-B777-EA073412CE6B}"/>
                </a:ext>
              </a:extLst>
            </p:cNvPr>
            <p:cNvSpPr/>
            <p:nvPr/>
          </p:nvSpPr>
          <p:spPr>
            <a:xfrm>
              <a:off x="2971801" y="3975377"/>
              <a:ext cx="281884" cy="106777"/>
            </a:xfrm>
            <a:prstGeom prst="rect">
              <a:avLst/>
            </a:prstGeom>
            <a:solidFill>
              <a:srgbClr val="FF678D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8B42E76-27A9-AE46-ACB7-57A13F827AA0}"/>
              </a:ext>
            </a:extLst>
          </p:cNvPr>
          <p:cNvGrpSpPr/>
          <p:nvPr/>
        </p:nvGrpSpPr>
        <p:grpSpPr>
          <a:xfrm>
            <a:off x="1117178" y="4786355"/>
            <a:ext cx="1210622" cy="811308"/>
            <a:chOff x="1128173" y="3456183"/>
            <a:chExt cx="1210622" cy="81130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2FEDAFB-F7F1-3A4A-9A17-7C0224BEC0A6}"/>
                </a:ext>
              </a:extLst>
            </p:cNvPr>
            <p:cNvGrpSpPr/>
            <p:nvPr/>
          </p:nvGrpSpPr>
          <p:grpSpPr>
            <a:xfrm>
              <a:off x="1128173" y="3456183"/>
              <a:ext cx="1210622" cy="387029"/>
              <a:chOff x="1128174" y="3317456"/>
              <a:chExt cx="1210622" cy="38702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B2139148-5E45-1B41-9C50-6AF2C173A7C9}"/>
                  </a:ext>
                </a:extLst>
              </p:cNvPr>
              <p:cNvSpPr/>
              <p:nvPr/>
            </p:nvSpPr>
            <p:spPr>
              <a:xfrm>
                <a:off x="1375578" y="3317456"/>
                <a:ext cx="963218" cy="3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dirty="0">
                    <a:latin typeface="PingFang HK" panose="020B0400000000000000" pitchFamily="34" charset="-120"/>
                    <a:ea typeface="PingFang HK" panose="020B0400000000000000" pitchFamily="34" charset="-120"/>
                  </a:rPr>
                  <a:t>私密空间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E9823BF4-C385-2F4E-AB63-E0F398ABB876}"/>
                  </a:ext>
                </a:extLst>
              </p:cNvPr>
              <p:cNvSpPr/>
              <p:nvPr/>
            </p:nvSpPr>
            <p:spPr>
              <a:xfrm>
                <a:off x="1128174" y="3420789"/>
                <a:ext cx="235627" cy="241017"/>
              </a:xfrm>
              <a:prstGeom prst="rect">
                <a:avLst/>
              </a:prstGeom>
              <a:solidFill>
                <a:srgbClr val="2BC6EF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BE9DB409-D7BC-2D41-9FFD-19E7CD652614}"/>
                </a:ext>
              </a:extLst>
            </p:cNvPr>
            <p:cNvSpPr/>
            <p:nvPr/>
          </p:nvSpPr>
          <p:spPr>
            <a:xfrm>
              <a:off x="1128173" y="3980240"/>
              <a:ext cx="235627" cy="241017"/>
            </a:xfrm>
            <a:prstGeom prst="rect">
              <a:avLst/>
            </a:prstGeom>
            <a:solidFill>
              <a:srgbClr val="FF678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xmlns="" id="{9BB86C91-E826-5C49-B0C4-609E82EF1701}"/>
                </a:ext>
              </a:extLst>
            </p:cNvPr>
            <p:cNvSpPr/>
            <p:nvPr/>
          </p:nvSpPr>
          <p:spPr>
            <a:xfrm>
              <a:off x="1370434" y="3880462"/>
              <a:ext cx="963218" cy="387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400" dirty="0">
                  <a:latin typeface="PingFang HK" panose="020B0400000000000000" pitchFamily="34" charset="-120"/>
                  <a:ea typeface="PingFang HK" panose="020B0400000000000000" pitchFamily="34" charset="-120"/>
                </a:rPr>
                <a:t>公用空间</a:t>
              </a: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8F8A3939-306C-3948-8C86-1003E8F55069}"/>
              </a:ext>
            </a:extLst>
          </p:cNvPr>
          <p:cNvSpPr/>
          <p:nvPr/>
        </p:nvSpPr>
        <p:spPr>
          <a:xfrm>
            <a:off x="1058087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PingFang HK" panose="020B0400000000000000" pitchFamily="34" charset="-120"/>
                <a:ea typeface="PingFang HK" panose="020B0400000000000000" pitchFamily="34" charset="-120"/>
              </a:rPr>
              <a:t>双向对侧通风，属于对流，通风很好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F36B5217-743C-1540-A681-F447F2245C43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85F517E-69BB-824F-8B7B-4CAA078B90D3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N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77FCF435-CB08-0442-B71E-9C3CEAF1093D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xmlns="" id="{0987C3F3-F707-D948-827F-A2430FAA38BE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xmlns="" id="{F0DFD696-52CE-D14B-94F9-AD406E52D7D3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xmlns="" id="{5CBAE1FE-D027-0648-8B86-8B28B03A707F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chemeClr val="tx1">
                        <a:lumMod val="7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</a:t>
                </a:r>
                <a:endParaRPr kumimoji="1" lang="zh-CN" altLang="en-US" sz="800" dirty="0">
                  <a:solidFill>
                    <a:schemeClr val="tx1">
                      <a:lumMod val="7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8EEE2C8-0BB9-194C-BB68-63BCA7A7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67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CCE9B74-51F7-7B46-A0D6-032D8AE73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3" r="13536"/>
          <a:stretch/>
        </p:blipFill>
        <p:spPr>
          <a:xfrm>
            <a:off x="4505497" y="0"/>
            <a:ext cx="7686503" cy="6858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8C39E2F1-CD87-5D4F-A55B-1269AC8DCD80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000" b="1" spc="300" dirty="0">
                <a:latin typeface="PingFang HK Semibold" panose="020B0400000000000000" pitchFamily="34" charset="-120"/>
                <a:ea typeface="PingFang HK Semibold" panose="020B0400000000000000" pitchFamily="34" charset="-120"/>
              </a:rPr>
              <a:t>Bedroom</a:t>
            </a:r>
            <a:endParaRPr kumimoji="1" lang="zh-CN" altLang="en-US" sz="4000" b="1" spc="300" dirty="0">
              <a:latin typeface="PingFang HK Semibold" panose="020B0400000000000000" pitchFamily="34" charset="-120"/>
              <a:ea typeface="PingFang HK Semibold" panose="020B0400000000000000" pitchFamily="34" charset="-12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B2FA00D0-40BB-244B-8269-A803DCC2AC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pc="300" dirty="0">
                <a:latin typeface="PingFang HK" panose="020B0400000000000000" pitchFamily="34" charset="-120"/>
                <a:ea typeface="PingFang HK" panose="020B0400000000000000" pitchFamily="34" charset="-120"/>
              </a:rPr>
              <a:t>主卧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B2AE0676-7725-6342-BD4E-4BF067DC458E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9CF1A8B9-D9BB-C243-8BFD-3E5ED429C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F1719E67-F0B5-FA46-A614-F3078769E90B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86BEA70D-FBD1-A143-AF44-5DA8AA33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4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3493</TotalTime>
  <Words>324</Words>
  <Application>Microsoft Office PowerPoint</Application>
  <PresentationFormat>宽屏</PresentationFormat>
  <Paragraphs>60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PingFang HK</vt:lpstr>
      <vt:lpstr>PingFang HK Semibold</vt:lpstr>
      <vt:lpstr>PingFang SC</vt:lpstr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奥澜湾极简风格设计 </dc:title>
  <dc:creator>Microsoft Office User</dc:creator>
  <cp:lastModifiedBy>朱敏清 (互联网_运营中心)</cp:lastModifiedBy>
  <cp:revision>77</cp:revision>
  <cp:lastPrinted>2018-09-06T02:59:44Z</cp:lastPrinted>
  <dcterms:created xsi:type="dcterms:W3CDTF">2018-09-03T07:06:20Z</dcterms:created>
  <dcterms:modified xsi:type="dcterms:W3CDTF">2019-03-07T09:39:29Z</dcterms:modified>
</cp:coreProperties>
</file>